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8" r:id="rId3"/>
    <p:sldId id="259" r:id="rId4"/>
    <p:sldId id="291" r:id="rId5"/>
    <p:sldId id="292" r:id="rId6"/>
    <p:sldId id="293" r:id="rId7"/>
    <p:sldId id="260" r:id="rId8"/>
    <p:sldId id="263" r:id="rId9"/>
    <p:sldId id="275" r:id="rId10"/>
    <p:sldId id="283" r:id="rId11"/>
    <p:sldId id="287" r:id="rId12"/>
    <p:sldId id="269" r:id="rId13"/>
    <p:sldId id="264" r:id="rId14"/>
    <p:sldId id="306" r:id="rId15"/>
    <p:sldId id="273" r:id="rId16"/>
    <p:sldId id="309" r:id="rId17"/>
    <p:sldId id="310" r:id="rId18"/>
    <p:sldId id="285" r:id="rId19"/>
    <p:sldId id="294" r:id="rId20"/>
    <p:sldId id="311" r:id="rId21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43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List_aplikace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List_aplikace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3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E25-E54D-92FE-0B13F3E9DF7D}"/>
              </c:ext>
            </c:extLst>
          </c:dPt>
          <c:dLbls>
            <c:dLbl>
              <c:idx val="0"/>
              <c:layout>
                <c:manualLayout>
                  <c:x val="-0.17370129255094116"/>
                  <c:y val="1.3354843534653149E-7"/>
                </c:manualLayout>
              </c:layout>
              <c:tx>
                <c:rich>
                  <a:bodyPr/>
                  <a:lstStyle/>
                  <a:p>
                    <a:fld id="{2ACE7385-4BC8-DF49-A431-A676DB7EC2AC}" type="CATEGORYNAME">
                      <a:rPr lang="en-US" baseline="0">
                        <a:solidFill>
                          <a:schemeClr val="bg1"/>
                        </a:solidFill>
                      </a:rPr>
                      <a:pPr/>
                      <a:t>[NÁZEV KATEGORIE]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 </a:t>
                    </a:r>
                    <a:fld id="{EE3F51DA-CDAB-734B-8C5C-680D5A2167D6}" type="VALUE">
                      <a:rPr lang="en-US" baseline="0">
                        <a:solidFill>
                          <a:schemeClr val="bg1"/>
                        </a:solidFill>
                      </a:rPr>
                      <a:pPr/>
                      <a:t>[HODNOTA]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E25-E54D-92FE-0B13F3E9DF7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DF4A0612-96AC-C647-A0CE-EF235E9585BF}" type="CATEGORYNAME">
                      <a:rPr lang="en-US" b="1"/>
                      <a:pPr/>
                      <a:t>[NÁZEV KATEGORIE]</a:t>
                    </a:fld>
                    <a:r>
                      <a:rPr lang="en-US" b="1" baseline="0"/>
                      <a:t> </a:t>
                    </a:r>
                    <a:fld id="{7E9DDCED-6B1A-BE4C-BE30-390C8EF98331}" type="VALUE">
                      <a:rPr lang="en-US" b="1" baseline="0"/>
                      <a:pPr/>
                      <a:t>[HODNOTA]</a:t>
                    </a:fld>
                    <a:endParaRPr lang="en-US" b="1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E25-E54D-92FE-0B13F3E9DF7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non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rgbClr val="002060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Sheet1!$BC$2:$BC$32</c:f>
              <c:strCache>
                <c:ptCount val="31"/>
                <c:pt idx="0">
                  <c:v>Belgium (Fl)</c:v>
                </c:pt>
                <c:pt idx="1">
                  <c:v>Croatia</c:v>
                </c:pt>
                <c:pt idx="2">
                  <c:v>Cyprus</c:v>
                </c:pt>
                <c:pt idx="3">
                  <c:v>Czech Rep.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Hungary</c:v>
                </c:pt>
                <c:pt idx="10">
                  <c:v>Iceland</c:v>
                </c:pt>
                <c:pt idx="11">
                  <c:v>Ireland</c:v>
                </c:pt>
                <c:pt idx="12">
                  <c:v>Italy</c:v>
                </c:pt>
                <c:pt idx="13">
                  <c:v>Latvia</c:v>
                </c:pt>
                <c:pt idx="14">
                  <c:v>Lithuania</c:v>
                </c:pt>
                <c:pt idx="15">
                  <c:v>Luxembourg</c:v>
                </c:pt>
                <c:pt idx="16">
                  <c:v>Malta</c:v>
                </c:pt>
                <c:pt idx="17">
                  <c:v>Netherlands</c:v>
                </c:pt>
                <c:pt idx="18">
                  <c:v>Norway</c:v>
                </c:pt>
                <c:pt idx="19">
                  <c:v>Poland</c:v>
                </c:pt>
                <c:pt idx="20">
                  <c:v>Portugal</c:v>
                </c:pt>
                <c:pt idx="21">
                  <c:v>Slovakia</c:v>
                </c:pt>
                <c:pt idx="22">
                  <c:v>Slovenia</c:v>
                </c:pt>
                <c:pt idx="23">
                  <c:v>Spain</c:v>
                </c:pt>
                <c:pt idx="24">
                  <c:v>Sweden</c:v>
                </c:pt>
                <c:pt idx="25">
                  <c:v>Switzerland</c:v>
                </c:pt>
                <c:pt idx="26">
                  <c:v>UK (England)</c:v>
                </c:pt>
                <c:pt idx="27">
                  <c:v>UK (N. Ireland)</c:v>
                </c:pt>
                <c:pt idx="28">
                  <c:v>UK (Scotland)</c:v>
                </c:pt>
                <c:pt idx="29">
                  <c:v>UK (Wales)</c:v>
                </c:pt>
                <c:pt idx="30">
                  <c:v>Total average (30)</c:v>
                </c:pt>
              </c:strCache>
            </c:strRef>
          </c:cat>
          <c:val>
            <c:numRef>
              <c:f>Sheet1!$BD$2:$BD$32</c:f>
              <c:numCache>
                <c:formatCode>0.00</c:formatCode>
                <c:ptCount val="31"/>
                <c:pt idx="0">
                  <c:v>7.980170761162392</c:v>
                </c:pt>
                <c:pt idx="1">
                  <c:v>0.34489377643205221</c:v>
                </c:pt>
                <c:pt idx="2">
                  <c:v>0.46296296296296291</c:v>
                </c:pt>
                <c:pt idx="3">
                  <c:v>2.8402143332902545</c:v>
                </c:pt>
                <c:pt idx="4">
                  <c:v>2.0347495923104288</c:v>
                </c:pt>
                <c:pt idx="5">
                  <c:v>2.7785702552930296</c:v>
                </c:pt>
                <c:pt idx="6">
                  <c:v>0.78025403184290087</c:v>
                </c:pt>
                <c:pt idx="7">
                  <c:v>0.64936936672532941</c:v>
                </c:pt>
                <c:pt idx="8">
                  <c:v>3.4705913418168457</c:v>
                </c:pt>
                <c:pt idx="9">
                  <c:v>2.2442149538336218</c:v>
                </c:pt>
                <c:pt idx="10">
                  <c:v>0.35932863501483681</c:v>
                </c:pt>
                <c:pt idx="11">
                  <c:v>0.99883419406855378</c:v>
                </c:pt>
                <c:pt idx="12">
                  <c:v>2.6560366712907877E-2</c:v>
                </c:pt>
                <c:pt idx="13">
                  <c:v>3.3463859958061568</c:v>
                </c:pt>
                <c:pt idx="14">
                  <c:v>1.0786455019175538</c:v>
                </c:pt>
                <c:pt idx="15">
                  <c:v>0.83869743041054756</c:v>
                </c:pt>
                <c:pt idx="16">
                  <c:v>0.18972760536658084</c:v>
                </c:pt>
                <c:pt idx="17">
                  <c:v>3.3120047576850546</c:v>
                </c:pt>
                <c:pt idx="18">
                  <c:v>0.20597871391737588</c:v>
                </c:pt>
                <c:pt idx="19">
                  <c:v>1.4860371050840524</c:v>
                </c:pt>
                <c:pt idx="20">
                  <c:v>0.13761648721970496</c:v>
                </c:pt>
                <c:pt idx="21">
                  <c:v>3.7958279514062525</c:v>
                </c:pt>
                <c:pt idx="22">
                  <c:v>1.8415312370247781</c:v>
                </c:pt>
                <c:pt idx="23">
                  <c:v>0.54913608851634765</c:v>
                </c:pt>
                <c:pt idx="24">
                  <c:v>0.93917603011865525</c:v>
                </c:pt>
                <c:pt idx="25">
                  <c:v>2.0295227483652396</c:v>
                </c:pt>
                <c:pt idx="26">
                  <c:v>1.2084872992632876</c:v>
                </c:pt>
                <c:pt idx="27">
                  <c:v>1.4055846955335931</c:v>
                </c:pt>
                <c:pt idx="28">
                  <c:v>0.94467354343820109</c:v>
                </c:pt>
                <c:pt idx="29">
                  <c:v>0.80708170108406674</c:v>
                </c:pt>
                <c:pt idx="30">
                  <c:v>1.5430955872497925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E25-E54D-92FE-0B13F3E9DF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axId val="216929728"/>
        <c:axId val="216926200"/>
      </c:barChart>
      <c:catAx>
        <c:axId val="216929728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216926200"/>
        <c:crosses val="autoZero"/>
        <c:auto val="1"/>
        <c:lblAlgn val="ctr"/>
        <c:lblOffset val="100"/>
        <c:noMultiLvlLbl val="0"/>
      </c:catAx>
      <c:valAx>
        <c:axId val="216926200"/>
        <c:scaling>
          <c:orientation val="minMax"/>
          <c:max val="9"/>
        </c:scaling>
        <c:delete val="0"/>
        <c:axPos val="t"/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  <c:crossAx val="216929728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nezjištěno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List1!$A$2:$A$16</c:f>
              <c:strCache>
                <c:ptCount val="15"/>
                <c:pt idx="0">
                  <c:v>Karlovarský kraj</c:v>
                </c:pt>
                <c:pt idx="1">
                  <c:v>Ústecký kraj</c:v>
                </c:pt>
                <c:pt idx="2">
                  <c:v>Kraj Vysočina</c:v>
                </c:pt>
                <c:pt idx="3">
                  <c:v>Liberecký kraj</c:v>
                </c:pt>
                <c:pt idx="4">
                  <c:v>Pardubický kraj</c:v>
                </c:pt>
                <c:pt idx="5">
                  <c:v>Královéhradecký kraj</c:v>
                </c:pt>
                <c:pt idx="6">
                  <c:v>Plzeňský kraj</c:v>
                </c:pt>
                <c:pt idx="7">
                  <c:v>Jihočeský kraj</c:v>
                </c:pt>
                <c:pt idx="8">
                  <c:v>Zlínský kraj</c:v>
                </c:pt>
                <c:pt idx="9">
                  <c:v>Moravskoslezský kraj</c:v>
                </c:pt>
                <c:pt idx="10">
                  <c:v>Olomoucký kraj</c:v>
                </c:pt>
                <c:pt idx="11">
                  <c:v>Středočeský kraj</c:v>
                </c:pt>
                <c:pt idx="12">
                  <c:v>ČR celkem</c:v>
                </c:pt>
                <c:pt idx="13">
                  <c:v>Jihomoravský kraj</c:v>
                </c:pt>
                <c:pt idx="14">
                  <c:v>Hlavní město Praha</c:v>
                </c:pt>
              </c:strCache>
            </c:strRef>
          </c:cat>
          <c:val>
            <c:numRef>
              <c:f>List1!$B$2:$B$16</c:f>
              <c:numCache>
                <c:formatCode>General</c:formatCode>
                <c:ptCount val="15"/>
                <c:pt idx="0">
                  <c:v>7.7</c:v>
                </c:pt>
                <c:pt idx="1">
                  <c:v>6.8</c:v>
                </c:pt>
                <c:pt idx="2">
                  <c:v>3</c:v>
                </c:pt>
                <c:pt idx="3">
                  <c:v>5.4</c:v>
                </c:pt>
                <c:pt idx="4">
                  <c:v>4.0999999999999996</c:v>
                </c:pt>
                <c:pt idx="5">
                  <c:v>4.5999999999999996</c:v>
                </c:pt>
                <c:pt idx="6">
                  <c:v>5.4</c:v>
                </c:pt>
                <c:pt idx="7">
                  <c:v>4</c:v>
                </c:pt>
                <c:pt idx="8">
                  <c:v>3.1</c:v>
                </c:pt>
                <c:pt idx="9">
                  <c:v>4.0999999999999996</c:v>
                </c:pt>
                <c:pt idx="10">
                  <c:v>3.5</c:v>
                </c:pt>
                <c:pt idx="11">
                  <c:v>5.0999999999999996</c:v>
                </c:pt>
                <c:pt idx="12">
                  <c:v>5.3</c:v>
                </c:pt>
                <c:pt idx="13">
                  <c:v>4.2</c:v>
                </c:pt>
                <c:pt idx="14">
                  <c:v>10.4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bez vzdělání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List1!$A$2:$A$16</c:f>
              <c:strCache>
                <c:ptCount val="15"/>
                <c:pt idx="0">
                  <c:v>Karlovarský kraj</c:v>
                </c:pt>
                <c:pt idx="1">
                  <c:v>Ústecký kraj</c:v>
                </c:pt>
                <c:pt idx="2">
                  <c:v>Kraj Vysočina</c:v>
                </c:pt>
                <c:pt idx="3">
                  <c:v>Liberecký kraj</c:v>
                </c:pt>
                <c:pt idx="4">
                  <c:v>Pardubický kraj</c:v>
                </c:pt>
                <c:pt idx="5">
                  <c:v>Královéhradecký kraj</c:v>
                </c:pt>
                <c:pt idx="6">
                  <c:v>Plzeňský kraj</c:v>
                </c:pt>
                <c:pt idx="7">
                  <c:v>Jihočeský kraj</c:v>
                </c:pt>
                <c:pt idx="8">
                  <c:v>Zlínský kraj</c:v>
                </c:pt>
                <c:pt idx="9">
                  <c:v>Moravskoslezský kraj</c:v>
                </c:pt>
                <c:pt idx="10">
                  <c:v>Olomoucký kraj</c:v>
                </c:pt>
                <c:pt idx="11">
                  <c:v>Středočeský kraj</c:v>
                </c:pt>
                <c:pt idx="12">
                  <c:v>ČR celkem</c:v>
                </c:pt>
                <c:pt idx="13">
                  <c:v>Jihomoravský kraj</c:v>
                </c:pt>
                <c:pt idx="14">
                  <c:v>Hlavní město Praha</c:v>
                </c:pt>
              </c:strCache>
            </c:strRef>
          </c:cat>
          <c:val>
            <c:numRef>
              <c:f>List1!$C$2:$C$16</c:f>
              <c:numCache>
                <c:formatCode>General</c:formatCode>
                <c:ptCount val="15"/>
                <c:pt idx="0">
                  <c:v>0.8</c:v>
                </c:pt>
                <c:pt idx="1">
                  <c:v>0.8</c:v>
                </c:pt>
                <c:pt idx="2">
                  <c:v>0.4</c:v>
                </c:pt>
                <c:pt idx="3">
                  <c:v>0.5</c:v>
                </c:pt>
                <c:pt idx="4">
                  <c:v>0.4</c:v>
                </c:pt>
                <c:pt idx="5">
                  <c:v>0.5</c:v>
                </c:pt>
                <c:pt idx="6">
                  <c:v>0.4</c:v>
                </c:pt>
                <c:pt idx="7">
                  <c:v>0.5</c:v>
                </c:pt>
                <c:pt idx="8">
                  <c:v>0.4</c:v>
                </c:pt>
                <c:pt idx="9">
                  <c:v>0.6</c:v>
                </c:pt>
                <c:pt idx="10">
                  <c:v>0.5</c:v>
                </c:pt>
                <c:pt idx="11">
                  <c:v>0.4</c:v>
                </c:pt>
                <c:pt idx="12">
                  <c:v>0.5</c:v>
                </c:pt>
                <c:pt idx="13">
                  <c:v>0.4</c:v>
                </c:pt>
                <c:pt idx="14">
                  <c:v>0.2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základní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List1!$A$2:$A$16</c:f>
              <c:strCache>
                <c:ptCount val="15"/>
                <c:pt idx="0">
                  <c:v>Karlovarský kraj</c:v>
                </c:pt>
                <c:pt idx="1">
                  <c:v>Ústecký kraj</c:v>
                </c:pt>
                <c:pt idx="2">
                  <c:v>Kraj Vysočina</c:v>
                </c:pt>
                <c:pt idx="3">
                  <c:v>Liberecký kraj</c:v>
                </c:pt>
                <c:pt idx="4">
                  <c:v>Pardubický kraj</c:v>
                </c:pt>
                <c:pt idx="5">
                  <c:v>Královéhradecký kraj</c:v>
                </c:pt>
                <c:pt idx="6">
                  <c:v>Plzeňský kraj</c:v>
                </c:pt>
                <c:pt idx="7">
                  <c:v>Jihočeský kraj</c:v>
                </c:pt>
                <c:pt idx="8">
                  <c:v>Zlínský kraj</c:v>
                </c:pt>
                <c:pt idx="9">
                  <c:v>Moravskoslezský kraj</c:v>
                </c:pt>
                <c:pt idx="10">
                  <c:v>Olomoucký kraj</c:v>
                </c:pt>
                <c:pt idx="11">
                  <c:v>Středočeský kraj</c:v>
                </c:pt>
                <c:pt idx="12">
                  <c:v>ČR celkem</c:v>
                </c:pt>
                <c:pt idx="13">
                  <c:v>Jihomoravský kraj</c:v>
                </c:pt>
                <c:pt idx="14">
                  <c:v>Hlavní město Praha</c:v>
                </c:pt>
              </c:strCache>
            </c:strRef>
          </c:cat>
          <c:val>
            <c:numRef>
              <c:f>List1!$D$2:$D$16</c:f>
              <c:numCache>
                <c:formatCode>General</c:formatCode>
                <c:ptCount val="15"/>
                <c:pt idx="0">
                  <c:v>22.4</c:v>
                </c:pt>
                <c:pt idx="1">
                  <c:v>21.7</c:v>
                </c:pt>
                <c:pt idx="2">
                  <c:v>18.5</c:v>
                </c:pt>
                <c:pt idx="3">
                  <c:v>18.600000000000001</c:v>
                </c:pt>
                <c:pt idx="4">
                  <c:v>17.899999999999999</c:v>
                </c:pt>
                <c:pt idx="5">
                  <c:v>17.600000000000001</c:v>
                </c:pt>
                <c:pt idx="6">
                  <c:v>18.100000000000001</c:v>
                </c:pt>
                <c:pt idx="7">
                  <c:v>18.2</c:v>
                </c:pt>
                <c:pt idx="8">
                  <c:v>19</c:v>
                </c:pt>
                <c:pt idx="9">
                  <c:v>19.600000000000001</c:v>
                </c:pt>
                <c:pt idx="10">
                  <c:v>18.399999999999999</c:v>
                </c:pt>
                <c:pt idx="11">
                  <c:v>16.899999999999999</c:v>
                </c:pt>
                <c:pt idx="12">
                  <c:v>17.600000000000001</c:v>
                </c:pt>
                <c:pt idx="13">
                  <c:v>17.600000000000001</c:v>
                </c:pt>
                <c:pt idx="14">
                  <c:v>10.199999999999999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 vyučení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List1!$A$2:$A$16</c:f>
              <c:strCache>
                <c:ptCount val="15"/>
                <c:pt idx="0">
                  <c:v>Karlovarský kraj</c:v>
                </c:pt>
                <c:pt idx="1">
                  <c:v>Ústecký kraj</c:v>
                </c:pt>
                <c:pt idx="2">
                  <c:v>Kraj Vysočina</c:v>
                </c:pt>
                <c:pt idx="3">
                  <c:v>Liberecký kraj</c:v>
                </c:pt>
                <c:pt idx="4">
                  <c:v>Pardubický kraj</c:v>
                </c:pt>
                <c:pt idx="5">
                  <c:v>Královéhradecký kraj</c:v>
                </c:pt>
                <c:pt idx="6">
                  <c:v>Plzeňský kraj</c:v>
                </c:pt>
                <c:pt idx="7">
                  <c:v>Jihočeský kraj</c:v>
                </c:pt>
                <c:pt idx="8">
                  <c:v>Zlínský kraj</c:v>
                </c:pt>
                <c:pt idx="9">
                  <c:v>Moravskoslezský kraj</c:v>
                </c:pt>
                <c:pt idx="10">
                  <c:v>Olomoucký kraj</c:v>
                </c:pt>
                <c:pt idx="11">
                  <c:v>Středočeský kraj</c:v>
                </c:pt>
                <c:pt idx="12">
                  <c:v>ČR celkem</c:v>
                </c:pt>
                <c:pt idx="13">
                  <c:v>Jihomoravský kraj</c:v>
                </c:pt>
                <c:pt idx="14">
                  <c:v>Hlavní město Praha</c:v>
                </c:pt>
              </c:strCache>
            </c:strRef>
          </c:cat>
          <c:val>
            <c:numRef>
              <c:f>List1!$E$2:$E$16</c:f>
              <c:numCache>
                <c:formatCode>General</c:formatCode>
                <c:ptCount val="15"/>
                <c:pt idx="0">
                  <c:v>34.299999999999997</c:v>
                </c:pt>
                <c:pt idx="1">
                  <c:v>34.9</c:v>
                </c:pt>
                <c:pt idx="2">
                  <c:v>37.5</c:v>
                </c:pt>
                <c:pt idx="3">
                  <c:v>35.9</c:v>
                </c:pt>
                <c:pt idx="4">
                  <c:v>36.6</c:v>
                </c:pt>
                <c:pt idx="5">
                  <c:v>35.5</c:v>
                </c:pt>
                <c:pt idx="6">
                  <c:v>34.700000000000003</c:v>
                </c:pt>
                <c:pt idx="7">
                  <c:v>34.9</c:v>
                </c:pt>
                <c:pt idx="8">
                  <c:v>35.799999999999997</c:v>
                </c:pt>
                <c:pt idx="9">
                  <c:v>35.1</c:v>
                </c:pt>
                <c:pt idx="10">
                  <c:v>35.4</c:v>
                </c:pt>
                <c:pt idx="11">
                  <c:v>33.6</c:v>
                </c:pt>
                <c:pt idx="12">
                  <c:v>33</c:v>
                </c:pt>
                <c:pt idx="13">
                  <c:v>32.299999999999997</c:v>
                </c:pt>
                <c:pt idx="14">
                  <c:v>20.3</c:v>
                </c:pt>
              </c:numCache>
            </c:numRef>
          </c:val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maturitní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List1!$A$2:$A$16</c:f>
              <c:strCache>
                <c:ptCount val="15"/>
                <c:pt idx="0">
                  <c:v>Karlovarský kraj</c:v>
                </c:pt>
                <c:pt idx="1">
                  <c:v>Ústecký kraj</c:v>
                </c:pt>
                <c:pt idx="2">
                  <c:v>Kraj Vysočina</c:v>
                </c:pt>
                <c:pt idx="3">
                  <c:v>Liberecký kraj</c:v>
                </c:pt>
                <c:pt idx="4">
                  <c:v>Pardubický kraj</c:v>
                </c:pt>
                <c:pt idx="5">
                  <c:v>Královéhradecký kraj</c:v>
                </c:pt>
                <c:pt idx="6">
                  <c:v>Plzeňský kraj</c:v>
                </c:pt>
                <c:pt idx="7">
                  <c:v>Jihočeský kraj</c:v>
                </c:pt>
                <c:pt idx="8">
                  <c:v>Zlínský kraj</c:v>
                </c:pt>
                <c:pt idx="9">
                  <c:v>Moravskoslezský kraj</c:v>
                </c:pt>
                <c:pt idx="10">
                  <c:v>Olomoucký kraj</c:v>
                </c:pt>
                <c:pt idx="11">
                  <c:v>Středočeský kraj</c:v>
                </c:pt>
                <c:pt idx="12">
                  <c:v>ČR celkem</c:v>
                </c:pt>
                <c:pt idx="13">
                  <c:v>Jihomoravský kraj</c:v>
                </c:pt>
                <c:pt idx="14">
                  <c:v>Hlavní město Praha</c:v>
                </c:pt>
              </c:strCache>
            </c:strRef>
          </c:cat>
          <c:val>
            <c:numRef>
              <c:f>List1!$F$2:$F$16</c:f>
              <c:numCache>
                <c:formatCode>General</c:formatCode>
                <c:ptCount val="15"/>
                <c:pt idx="0">
                  <c:v>24.2</c:v>
                </c:pt>
                <c:pt idx="1">
                  <c:v>24.7</c:v>
                </c:pt>
                <c:pt idx="2">
                  <c:v>27.1</c:v>
                </c:pt>
                <c:pt idx="3">
                  <c:v>26</c:v>
                </c:pt>
                <c:pt idx="4">
                  <c:v>26.9</c:v>
                </c:pt>
                <c:pt idx="5">
                  <c:v>27.4</c:v>
                </c:pt>
                <c:pt idx="6">
                  <c:v>27.2</c:v>
                </c:pt>
                <c:pt idx="7">
                  <c:v>27.5</c:v>
                </c:pt>
                <c:pt idx="8">
                  <c:v>26.6</c:v>
                </c:pt>
                <c:pt idx="9">
                  <c:v>25.9</c:v>
                </c:pt>
                <c:pt idx="10">
                  <c:v>26.9</c:v>
                </c:pt>
                <c:pt idx="11">
                  <c:v>28.2</c:v>
                </c:pt>
                <c:pt idx="12">
                  <c:v>27.1</c:v>
                </c:pt>
                <c:pt idx="13">
                  <c:v>26.9</c:v>
                </c:pt>
                <c:pt idx="14">
                  <c:v>29.9</c:v>
                </c:pt>
              </c:numCache>
            </c:numRef>
          </c:val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nástavbové a VOŠ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List1!$A$2:$A$16</c:f>
              <c:strCache>
                <c:ptCount val="15"/>
                <c:pt idx="0">
                  <c:v>Karlovarský kraj</c:v>
                </c:pt>
                <c:pt idx="1">
                  <c:v>Ústecký kraj</c:v>
                </c:pt>
                <c:pt idx="2">
                  <c:v>Kraj Vysočina</c:v>
                </c:pt>
                <c:pt idx="3">
                  <c:v>Liberecký kraj</c:v>
                </c:pt>
                <c:pt idx="4">
                  <c:v>Pardubický kraj</c:v>
                </c:pt>
                <c:pt idx="5">
                  <c:v>Královéhradecký kraj</c:v>
                </c:pt>
                <c:pt idx="6">
                  <c:v>Plzeňský kraj</c:v>
                </c:pt>
                <c:pt idx="7">
                  <c:v>Jihočeský kraj</c:v>
                </c:pt>
                <c:pt idx="8">
                  <c:v>Zlínský kraj</c:v>
                </c:pt>
                <c:pt idx="9">
                  <c:v>Moravskoslezský kraj</c:v>
                </c:pt>
                <c:pt idx="10">
                  <c:v>Olomoucký kraj</c:v>
                </c:pt>
                <c:pt idx="11">
                  <c:v>Středočeský kraj</c:v>
                </c:pt>
                <c:pt idx="12">
                  <c:v>ČR celkem</c:v>
                </c:pt>
                <c:pt idx="13">
                  <c:v>Jihomoravský kraj</c:v>
                </c:pt>
                <c:pt idx="14">
                  <c:v>Hlavní město Praha</c:v>
                </c:pt>
              </c:strCache>
            </c:strRef>
          </c:cat>
          <c:val>
            <c:numRef>
              <c:f>List1!$G$2:$G$16</c:f>
              <c:numCache>
                <c:formatCode>General</c:formatCode>
                <c:ptCount val="15"/>
                <c:pt idx="0">
                  <c:v>3.5</c:v>
                </c:pt>
                <c:pt idx="1">
                  <c:v>3.4</c:v>
                </c:pt>
                <c:pt idx="2">
                  <c:v>4</c:v>
                </c:pt>
                <c:pt idx="3">
                  <c:v>3.8</c:v>
                </c:pt>
                <c:pt idx="4">
                  <c:v>4.2</c:v>
                </c:pt>
                <c:pt idx="5">
                  <c:v>4.3</c:v>
                </c:pt>
                <c:pt idx="6">
                  <c:v>3.7</c:v>
                </c:pt>
                <c:pt idx="7">
                  <c:v>4.0999999999999996</c:v>
                </c:pt>
                <c:pt idx="8">
                  <c:v>3.8</c:v>
                </c:pt>
                <c:pt idx="9">
                  <c:v>3.6</c:v>
                </c:pt>
                <c:pt idx="10">
                  <c:v>3.7</c:v>
                </c:pt>
                <c:pt idx="11">
                  <c:v>4.3</c:v>
                </c:pt>
                <c:pt idx="12">
                  <c:v>4.0999999999999996</c:v>
                </c:pt>
                <c:pt idx="13">
                  <c:v>4</c:v>
                </c:pt>
                <c:pt idx="14">
                  <c:v>5.4</c:v>
                </c:pt>
              </c:numCache>
            </c:numRef>
          </c:val>
        </c:ser>
        <c:ser>
          <c:idx val="6"/>
          <c:order val="6"/>
          <c:tx>
            <c:strRef>
              <c:f>List1!$H$1</c:f>
              <c:strCache>
                <c:ptCount val="1"/>
                <c:pt idx="0">
                  <c:v>vysokoškolské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List1!$A$2:$A$16</c:f>
              <c:strCache>
                <c:ptCount val="15"/>
                <c:pt idx="0">
                  <c:v>Karlovarský kraj</c:v>
                </c:pt>
                <c:pt idx="1">
                  <c:v>Ústecký kraj</c:v>
                </c:pt>
                <c:pt idx="2">
                  <c:v>Kraj Vysočina</c:v>
                </c:pt>
                <c:pt idx="3">
                  <c:v>Liberecký kraj</c:v>
                </c:pt>
                <c:pt idx="4">
                  <c:v>Pardubický kraj</c:v>
                </c:pt>
                <c:pt idx="5">
                  <c:v>Královéhradecký kraj</c:v>
                </c:pt>
                <c:pt idx="6">
                  <c:v>Plzeňský kraj</c:v>
                </c:pt>
                <c:pt idx="7">
                  <c:v>Jihočeský kraj</c:v>
                </c:pt>
                <c:pt idx="8">
                  <c:v>Zlínský kraj</c:v>
                </c:pt>
                <c:pt idx="9">
                  <c:v>Moravskoslezský kraj</c:v>
                </c:pt>
                <c:pt idx="10">
                  <c:v>Olomoucký kraj</c:v>
                </c:pt>
                <c:pt idx="11">
                  <c:v>Středočeský kraj</c:v>
                </c:pt>
                <c:pt idx="12">
                  <c:v>ČR celkem</c:v>
                </c:pt>
                <c:pt idx="13">
                  <c:v>Jihomoravský kraj</c:v>
                </c:pt>
                <c:pt idx="14">
                  <c:v>Hlavní město Praha</c:v>
                </c:pt>
              </c:strCache>
            </c:strRef>
          </c:cat>
          <c:val>
            <c:numRef>
              <c:f>List1!$H$2:$H$16</c:f>
              <c:numCache>
                <c:formatCode>General</c:formatCode>
                <c:ptCount val="15"/>
                <c:pt idx="0">
                  <c:v>7</c:v>
                </c:pt>
                <c:pt idx="1">
                  <c:v>7.6</c:v>
                </c:pt>
                <c:pt idx="2">
                  <c:v>9.5</c:v>
                </c:pt>
                <c:pt idx="3">
                  <c:v>9.6</c:v>
                </c:pt>
                <c:pt idx="4">
                  <c:v>9.9</c:v>
                </c:pt>
                <c:pt idx="5">
                  <c:v>10.1</c:v>
                </c:pt>
                <c:pt idx="6">
                  <c:v>10.4</c:v>
                </c:pt>
                <c:pt idx="7">
                  <c:v>10.8</c:v>
                </c:pt>
                <c:pt idx="8">
                  <c:v>11.2</c:v>
                </c:pt>
                <c:pt idx="9">
                  <c:v>11.2</c:v>
                </c:pt>
                <c:pt idx="10">
                  <c:v>11.4</c:v>
                </c:pt>
                <c:pt idx="11">
                  <c:v>11.5</c:v>
                </c:pt>
                <c:pt idx="12">
                  <c:v>12.5</c:v>
                </c:pt>
                <c:pt idx="13">
                  <c:v>14.7</c:v>
                </c:pt>
                <c:pt idx="14">
                  <c:v>23.6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2379200"/>
        <c:axId val="312378808"/>
      </c:barChart>
      <c:catAx>
        <c:axId val="312379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12378808"/>
        <c:crosses val="autoZero"/>
        <c:auto val="1"/>
        <c:lblAlgn val="ctr"/>
        <c:lblOffset val="100"/>
        <c:noMultiLvlLbl val="0"/>
      </c:catAx>
      <c:valAx>
        <c:axId val="312378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12379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FCC11-7F3B-4555-95A2-73B7F37E89AF}" type="datetimeFigureOut">
              <a:rPr lang="cs-CZ" smtClean="0"/>
              <a:t>5.6.2019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23966-A18F-43B9-B190-380761C7A2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9364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CFDBA-9730-47A8-BDD5-3C5392577DC1}" type="datetimeFigureOut">
              <a:rPr lang="cs-CZ" smtClean="0"/>
              <a:t>5.6.2019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14D37-08E0-4F29-8B27-230885671B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21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51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222597A-4D32-48CA-96E4-85F2313DB554}" type="slidenum">
              <a:rPr lang="cs-CZ" altLang="cs-CZ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9135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214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73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138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52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098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067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285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285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04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155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658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CFF10-EF2F-49B1-84B5-1A20079553D5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73030-0421-4A99-8E0B-5BD3F7B2A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23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ana.strakova@pedf.cuni.cz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59474"/>
          </a:xfrm>
        </p:spPr>
        <p:txBody>
          <a:bodyPr>
            <a:normAutofit/>
          </a:bodyPr>
          <a:lstStyle/>
          <a:p>
            <a:r>
              <a:rPr lang="cs-CZ" sz="4800" b="1" dirty="0" smtClean="0"/>
              <a:t>Nerovnosti v předškolním a povinném a středním vzdělávání v ČR</a:t>
            </a:r>
            <a:endParaRPr lang="en-GB" sz="48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77873"/>
          </a:xfrm>
        </p:spPr>
        <p:txBody>
          <a:bodyPr>
            <a:normAutofit fontScale="92500" lnSpcReduction="10000"/>
          </a:bodyPr>
          <a:lstStyle/>
          <a:p>
            <a:r>
              <a:rPr lang="cs-CZ" sz="3600" dirty="0" smtClean="0"/>
              <a:t>Jana Straková</a:t>
            </a:r>
          </a:p>
          <a:p>
            <a:r>
              <a:rPr lang="cs-CZ" sz="3600" dirty="0" smtClean="0"/>
              <a:t>Ústav výzkumu a rozvoje vzdělávání </a:t>
            </a:r>
            <a:r>
              <a:rPr lang="cs-CZ" sz="3600" dirty="0" err="1" smtClean="0"/>
              <a:t>PedF</a:t>
            </a:r>
            <a:r>
              <a:rPr lang="cs-CZ" sz="3600" dirty="0" smtClean="0"/>
              <a:t> UK</a:t>
            </a:r>
          </a:p>
          <a:p>
            <a:r>
              <a:rPr lang="cs-CZ" sz="3600" dirty="0" err="1" smtClean="0">
                <a:hlinkClick r:id="rId2"/>
              </a:rPr>
              <a:t>jana</a:t>
            </a:r>
            <a:r>
              <a:rPr lang="cs-CZ" sz="3600" dirty="0" smtClean="0">
                <a:hlinkClick r:id="rId2"/>
              </a:rPr>
              <a:t>.</a:t>
            </a:r>
            <a:r>
              <a:rPr lang="en-US" sz="3600" dirty="0" smtClean="0">
                <a:hlinkClick r:id="rId2"/>
              </a:rPr>
              <a:t>s</a:t>
            </a:r>
            <a:r>
              <a:rPr lang="cs-CZ" sz="3600" dirty="0" err="1" smtClean="0">
                <a:hlinkClick r:id="rId2"/>
              </a:rPr>
              <a:t>trakova</a:t>
            </a:r>
            <a:r>
              <a:rPr lang="en-US" sz="3600" dirty="0" smtClean="0">
                <a:hlinkClick r:id="rId2"/>
              </a:rPr>
              <a:t>@pedf.cuni.cz</a:t>
            </a:r>
            <a:endParaRPr lang="cs-CZ" sz="3600" dirty="0" smtClean="0"/>
          </a:p>
          <a:p>
            <a:r>
              <a:rPr lang="cs-CZ" sz="3600" smtClean="0"/>
              <a:t>Cheb, 5.6.2019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9691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Charakteristiky dobré školy z pohledu rodičů</a:t>
            </a:r>
            <a:br>
              <a:rPr lang="cs-CZ" dirty="0" smtClean="0"/>
            </a:br>
            <a:r>
              <a:rPr lang="cs-CZ" sz="3600" dirty="0" smtClean="0"/>
              <a:t>(</a:t>
            </a:r>
            <a:r>
              <a:rPr lang="cs-CZ" sz="3600" dirty="0" err="1" smtClean="0"/>
              <a:t>CLoSE</a:t>
            </a:r>
            <a:r>
              <a:rPr lang="cs-CZ" sz="3600" dirty="0" smtClean="0"/>
              <a:t> 2014)</a:t>
            </a:r>
            <a:endParaRPr lang="cs-CZ" sz="36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6079" y="1825624"/>
            <a:ext cx="6284890" cy="497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50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260350"/>
            <a:ext cx="8569325" cy="1643063"/>
          </a:xfrm>
        </p:spPr>
        <p:txBody>
          <a:bodyPr/>
          <a:lstStyle/>
          <a:p>
            <a:pPr eaLnBrk="1" hangingPunct="1"/>
            <a:r>
              <a:rPr lang="cs-CZ" altLang="cs-CZ" sz="4200" b="1" dirty="0" smtClean="0"/>
              <a:t>1. Stupeň ZŠ</a:t>
            </a:r>
            <a:r>
              <a:rPr lang="en-US" altLang="cs-CZ" sz="4200" b="1" dirty="0" smtClean="0"/>
              <a:t> – </a:t>
            </a:r>
            <a:r>
              <a:rPr lang="cs-CZ" altLang="cs-CZ" sz="4200" b="1" dirty="0" smtClean="0"/>
              <a:t>i</a:t>
            </a:r>
            <a:r>
              <a:rPr lang="en-US" altLang="cs-CZ" sz="4200" b="1" dirty="0" smtClean="0"/>
              <a:t> dal</a:t>
            </a:r>
            <a:r>
              <a:rPr lang="cs-CZ" altLang="cs-CZ" sz="4200" b="1" dirty="0" err="1" smtClean="0"/>
              <a:t>ší</a:t>
            </a:r>
            <a:r>
              <a:rPr lang="cs-CZ" altLang="cs-CZ" sz="4200" b="1" dirty="0" smtClean="0"/>
              <a:t> způsoby diferenciace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2235200"/>
            <a:ext cx="8424862" cy="3714750"/>
          </a:xfrm>
        </p:spPr>
        <p:txBody>
          <a:bodyPr>
            <a:normAutofit/>
          </a:bodyPr>
          <a:lstStyle/>
          <a:p>
            <a:r>
              <a:rPr lang="cs-CZ" dirty="0"/>
              <a:t>d</a:t>
            </a:r>
            <a:r>
              <a:rPr lang="cs-CZ" dirty="0" smtClean="0"/>
              <a:t>ělení </a:t>
            </a:r>
            <a:r>
              <a:rPr lang="cs-CZ" dirty="0"/>
              <a:t>podle postavení rodičů</a:t>
            </a:r>
          </a:p>
          <a:p>
            <a:r>
              <a:rPr lang="cs-CZ" dirty="0"/>
              <a:t>d</a:t>
            </a:r>
            <a:r>
              <a:rPr lang="cs-CZ" dirty="0" smtClean="0"/>
              <a:t>ělení </a:t>
            </a:r>
            <a:r>
              <a:rPr lang="cs-CZ" dirty="0"/>
              <a:t>podle kamarádů, výuky matematiky, výuky čtení</a:t>
            </a:r>
          </a:p>
        </p:txBody>
      </p:sp>
    </p:spTree>
    <p:extLst>
      <p:ext uri="{BB962C8B-B14F-4D97-AF65-F5344CB8AC3E}">
        <p14:creationId xmlns:p14="http://schemas.microsoft.com/office/powerpoint/2010/main" val="825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234592"/>
            <a:ext cx="8569325" cy="2151063"/>
          </a:xfrm>
        </p:spPr>
        <p:txBody>
          <a:bodyPr/>
          <a:lstStyle/>
          <a:p>
            <a:pPr eaLnBrk="1" hangingPunct="1"/>
            <a:r>
              <a:rPr lang="cs-CZ" altLang="cs-CZ" sz="2800" b="1" dirty="0" smtClean="0"/>
              <a:t>Druhý stupeň PV - V mezinárodním srovnání jedna z nejsilnějších souvislostí mezi výsledky žáků a rodinným zázemím na úrovni školy</a:t>
            </a:r>
            <a:br>
              <a:rPr lang="cs-CZ" altLang="cs-CZ" sz="2800" b="1" dirty="0" smtClean="0"/>
            </a:br>
            <a:r>
              <a:rPr lang="cs-CZ" altLang="cs-CZ" sz="2800" b="1" dirty="0" smtClean="0"/>
              <a:t> </a:t>
            </a:r>
            <a:r>
              <a:rPr lang="cs-CZ" altLang="cs-CZ" sz="1800" dirty="0" smtClean="0"/>
              <a:t>(Přírůstek skóru ve čtenářském testu s jednotkovým nárůstem indexu rodinného zázemí na úrovni žáka a na úrovni školy – PISA 2012)</a:t>
            </a:r>
          </a:p>
        </p:txBody>
      </p:sp>
      <p:pic>
        <p:nvPicPr>
          <p:cNvPr id="30723" name="Obrázek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2270125"/>
            <a:ext cx="1025525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89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Diferenciace na 2. stupni povinného vzdělávání</a:t>
            </a:r>
            <a:endParaRPr lang="en-GB" altLang="cs-CZ" dirty="0" smtClean="0"/>
          </a:p>
        </p:txBody>
      </p:sp>
      <p:sp>
        <p:nvSpPr>
          <p:cNvPr id="2560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altLang="cs-CZ" dirty="0"/>
              <a:t>p</a:t>
            </a:r>
            <a:r>
              <a:rPr lang="cs-CZ" altLang="cs-CZ" dirty="0" smtClean="0"/>
              <a:t>řechod na víceletá </a:t>
            </a:r>
            <a:r>
              <a:rPr lang="cs-CZ" altLang="cs-CZ" dirty="0"/>
              <a:t>gymnázia (výzkum </a:t>
            </a:r>
            <a:r>
              <a:rPr lang="cs-CZ" altLang="cs-CZ" dirty="0" err="1"/>
              <a:t>CLoSE</a:t>
            </a:r>
            <a:r>
              <a:rPr lang="cs-CZ" altLang="cs-CZ" dirty="0"/>
              <a:t> </a:t>
            </a:r>
            <a:r>
              <a:rPr lang="cs-CZ" altLang="cs-CZ" dirty="0" smtClean="0"/>
              <a:t>2012-2013)</a:t>
            </a:r>
          </a:p>
          <a:p>
            <a:r>
              <a:rPr lang="cs-CZ" altLang="cs-CZ" dirty="0" smtClean="0"/>
              <a:t>podání přihlášky na VG silně závisí  na rodinném zázemí, i když zohledníme školní prospěch a znalosti</a:t>
            </a:r>
          </a:p>
          <a:p>
            <a:r>
              <a:rPr lang="cs-CZ" altLang="cs-CZ" dirty="0"/>
              <a:t>p</a:t>
            </a:r>
            <a:r>
              <a:rPr lang="cs-CZ" altLang="cs-CZ" dirty="0" smtClean="0"/>
              <a:t>říprava na zkoušky je u řady dětí velmi intenzívní a nejčastěji probíhá s rodinnými příslušníky nebo v placených přípravných kurzech</a:t>
            </a:r>
          </a:p>
          <a:p>
            <a:r>
              <a:rPr lang="cs-CZ" altLang="cs-CZ" dirty="0"/>
              <a:t>z</a:t>
            </a:r>
            <a:r>
              <a:rPr lang="cs-CZ" altLang="cs-CZ" dirty="0" smtClean="0"/>
              <a:t> žáků, kteří se v roce 2011 ve 4. ročníku umístili na cca 500 předních místech v testu matematické, čtenářské a přírodovědné gramotnosti (testy TIMSS a PIRLS), cca polovina skončila na víceletých gymnáziích</a:t>
            </a:r>
          </a:p>
        </p:txBody>
      </p:sp>
    </p:spTree>
    <p:extLst>
      <p:ext uri="{BB962C8B-B14F-4D97-AF65-F5344CB8AC3E}">
        <p14:creationId xmlns:p14="http://schemas.microsoft.com/office/powerpoint/2010/main" val="53071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260350"/>
            <a:ext cx="8569325" cy="1296988"/>
          </a:xfrm>
        </p:spPr>
        <p:txBody>
          <a:bodyPr/>
          <a:lstStyle/>
          <a:p>
            <a:pPr eaLnBrk="1" hangingPunct="1"/>
            <a:r>
              <a:rPr lang="cs-CZ" altLang="cs-CZ" sz="3800" b="1" dirty="0" smtClean="0"/>
              <a:t>Přechod na střední školu (</a:t>
            </a:r>
            <a:r>
              <a:rPr lang="cs-CZ" altLang="cs-CZ" sz="3800" b="1" dirty="0" err="1" smtClean="0"/>
              <a:t>CLoSE</a:t>
            </a:r>
            <a:r>
              <a:rPr lang="cs-CZ" altLang="cs-CZ" sz="3800" b="1" dirty="0" smtClean="0"/>
              <a:t> 2016)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2133600"/>
            <a:ext cx="8424862" cy="4319588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/>
            <a:r>
              <a:rPr lang="cs-CZ" altLang="cs-CZ" dirty="0" smtClean="0"/>
              <a:t>Aspirace na maturitní studium vyšší u žáků s vyšším socioekonomickým statusem bez ohledu na školní známky (nejsilnější prediktor) a vědomosti</a:t>
            </a:r>
          </a:p>
          <a:p>
            <a:pPr marL="609600" indent="-609600"/>
            <a:r>
              <a:rPr lang="cs-CZ" altLang="cs-CZ" dirty="0"/>
              <a:t>Ú</a:t>
            </a:r>
            <a:r>
              <a:rPr lang="cs-CZ" altLang="cs-CZ" dirty="0" smtClean="0"/>
              <a:t>spěšnost při přijetí na </a:t>
            </a:r>
            <a:r>
              <a:rPr lang="cs-CZ" altLang="cs-CZ" dirty="0"/>
              <a:t>maturitní studium vyšší u žáků s </a:t>
            </a:r>
            <a:r>
              <a:rPr lang="cs-CZ" altLang="cs-CZ" dirty="0" smtClean="0"/>
              <a:t>vyšším </a:t>
            </a:r>
            <a:r>
              <a:rPr lang="cs-CZ" altLang="cs-CZ" dirty="0"/>
              <a:t>socioekonomickým statusem bez ohledu na školní známky </a:t>
            </a:r>
            <a:r>
              <a:rPr lang="cs-CZ" altLang="cs-CZ" dirty="0" smtClean="0"/>
              <a:t>a </a:t>
            </a:r>
            <a:r>
              <a:rPr lang="cs-CZ" altLang="cs-CZ" dirty="0"/>
              <a:t>vědomosti</a:t>
            </a:r>
            <a:endParaRPr lang="cs-CZ" altLang="cs-CZ" dirty="0" smtClean="0"/>
          </a:p>
          <a:p>
            <a:pPr marL="609600" indent="-609600" eaLnBrk="1" hangingPunct="1"/>
            <a:r>
              <a:rPr lang="cs-CZ" altLang="cs-CZ" dirty="0" smtClean="0"/>
              <a:t>Jednotné přijímací zkoušky mohou představovat pro děti s méně podnětným zázemím další znevýhodnění, neboť hrozí, že se školy zaměří na přípravu uchazečů o maturitní studium na přijímací zkoušky a dětem, které o maturitní studium neusilují, se budou ve vyšších ročnících méně věnovat</a:t>
            </a:r>
          </a:p>
        </p:txBody>
      </p:sp>
    </p:spTree>
    <p:extLst>
      <p:ext uri="{BB962C8B-B14F-4D97-AF65-F5344CB8AC3E}">
        <p14:creationId xmlns:p14="http://schemas.microsoft.com/office/powerpoint/2010/main" val="397970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88913"/>
            <a:ext cx="7772400" cy="18002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4000" b="1" dirty="0" smtClean="0"/>
              <a:t>Žáci se do programů středního vzdělávání rozdělují podle rodinného zázemí</a:t>
            </a:r>
            <a:br>
              <a:rPr lang="cs-CZ" altLang="cs-CZ" sz="4000" b="1" dirty="0" smtClean="0"/>
            </a:br>
            <a:r>
              <a:rPr lang="cs-CZ" altLang="cs-CZ" sz="2700" b="1" dirty="0" smtClean="0"/>
              <a:t>(</a:t>
            </a:r>
            <a:r>
              <a:rPr lang="cs-CZ" altLang="cs-CZ" sz="2700" dirty="0" smtClean="0"/>
              <a:t>výsledek školy v matematice v závislosti na průměrném socioekonomickém statusu žáků školy)</a:t>
            </a:r>
          </a:p>
        </p:txBody>
      </p:sp>
      <p:graphicFrame>
        <p:nvGraphicFramePr>
          <p:cNvPr id="34819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566988" y="1981200"/>
          <a:ext cx="6761162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" name="Chart" r:id="rId3" imgW="7287260" imgH="4639089" progId="Excel.Chart.8">
                  <p:embed/>
                </p:oleObj>
              </mc:Choice>
              <mc:Fallback>
                <p:oleObj name="Chart" r:id="rId3" imgW="7287260" imgH="4639089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1981200"/>
                        <a:ext cx="6761162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3047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51819" y="188914"/>
            <a:ext cx="8330381" cy="1300674"/>
          </a:xfrm>
        </p:spPr>
        <p:txBody>
          <a:bodyPr>
            <a:normAutofit/>
          </a:bodyPr>
          <a:lstStyle/>
          <a:p>
            <a:pPr eaLnBrk="1" hangingPunct="1"/>
            <a:r>
              <a:rPr lang="cs-CZ" altLang="cs-CZ" sz="3200" b="1" dirty="0" smtClean="0"/>
              <a:t>V ČR jsou velké rozdíly mezi kraji ve vzdělanostním složení dospělého obyvatelstva</a:t>
            </a:r>
            <a:r>
              <a:rPr lang="cs-CZ" altLang="cs-CZ" sz="3200" b="1" dirty="0"/>
              <a:t> </a:t>
            </a:r>
            <a:r>
              <a:rPr lang="cs-CZ" altLang="cs-CZ" sz="3200" b="1" dirty="0" smtClean="0"/>
              <a:t>(SLBD 2011)</a:t>
            </a:r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872139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827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51819" y="188914"/>
            <a:ext cx="8330381" cy="130067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3200" b="1" dirty="0" smtClean="0"/>
              <a:t>V ČR jsou velké rozdíly mezi kraji ve vzdělávacích výsledcích žáků na konci povinného vzdělávání (PISA 2015)</a:t>
            </a:r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7290" y="1666568"/>
            <a:ext cx="8974826" cy="519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430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b="1" dirty="0" smtClean="0"/>
              <a:t>Postoje společnosti </a:t>
            </a:r>
            <a:r>
              <a:rPr lang="cs-CZ" altLang="cs-CZ" b="1" smtClean="0"/>
              <a:t>k diferenciaci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4000" dirty="0" smtClean="0"/>
              <a:t>Vysoká podpora diferenciace ze strany učitelů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4000" dirty="0"/>
              <a:t>Vysoká podpora </a:t>
            </a:r>
            <a:r>
              <a:rPr lang="cs-CZ" sz="4000" dirty="0" smtClean="0"/>
              <a:t>diferenciace </a:t>
            </a:r>
            <a:r>
              <a:rPr lang="cs-CZ" sz="4000" dirty="0"/>
              <a:t>ze strany </a:t>
            </a:r>
            <a:r>
              <a:rPr lang="cs-CZ" sz="4000" dirty="0" smtClean="0"/>
              <a:t>rodičů</a:t>
            </a:r>
            <a:endParaRPr lang="cs-CZ" sz="40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4000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26194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260349"/>
            <a:ext cx="8569325" cy="1645723"/>
          </a:xfrm>
        </p:spPr>
        <p:txBody>
          <a:bodyPr>
            <a:noAutofit/>
          </a:bodyPr>
          <a:lstStyle/>
          <a:p>
            <a:pPr eaLnBrk="1" hangingPunct="1"/>
            <a:r>
              <a:rPr lang="cs-CZ" altLang="cs-CZ" sz="3200" b="1" dirty="0" smtClean="0"/>
              <a:t>Zahraniční výzkumy ukazují, že na diferenciaci vždy doplácejí žáci v nevýběrových školách a třídách </a:t>
            </a:r>
            <a:r>
              <a:rPr lang="cs-CZ" altLang="cs-CZ" sz="2800" b="1" dirty="0" smtClean="0"/>
              <a:t>(= neplatí, že výuka v homogenních skupinách je efektivnější pro všechny žáky)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2133600"/>
            <a:ext cx="8424862" cy="4319588"/>
          </a:xfrm>
        </p:spPr>
        <p:txBody>
          <a:bodyPr/>
          <a:lstStyle/>
          <a:p>
            <a:pPr marL="609600" indent="-609600" eaLnBrk="1" hangingPunct="1"/>
            <a:r>
              <a:rPr lang="cs-CZ" altLang="cs-CZ" dirty="0" smtClean="0"/>
              <a:t>Žáci ve vyšší větvi dosahují lepších výsledků než  by dosahovali při společném vzdělávání a naopak</a:t>
            </a:r>
          </a:p>
          <a:p>
            <a:pPr marL="609600" indent="-609600" eaLnBrk="1" hangingPunct="1"/>
            <a:r>
              <a:rPr lang="cs-CZ" altLang="cs-CZ" dirty="0" smtClean="0"/>
              <a:t>Rozdílná kvalita výuky </a:t>
            </a:r>
          </a:p>
          <a:p>
            <a:pPr marL="609600" indent="-609600" eaLnBrk="1" hangingPunct="1"/>
            <a:r>
              <a:rPr lang="cs-CZ" altLang="cs-CZ" dirty="0" smtClean="0"/>
              <a:t>Chybné přiřazení žáků do jednotlivých větví</a:t>
            </a:r>
          </a:p>
          <a:p>
            <a:pPr marL="609600" indent="-609600" eaLnBrk="1" hangingPunct="1"/>
            <a:r>
              <a:rPr lang="cs-CZ" altLang="cs-CZ" dirty="0" smtClean="0"/>
              <a:t>Odlišná socializace žáků (žáci v nevýběrových větvích jsou trvale vzděláváni jako neúspěšní)</a:t>
            </a:r>
          </a:p>
          <a:p>
            <a:pPr marL="609600" indent="-609600" eaLnBrk="1" hangingPunct="1"/>
            <a:r>
              <a:rPr lang="cs-CZ" altLang="cs-CZ" dirty="0" smtClean="0"/>
              <a:t>Diferenciace posiluje vliv rodinného zázemí</a:t>
            </a:r>
          </a:p>
        </p:txBody>
      </p:sp>
    </p:spTree>
    <p:extLst>
      <p:ext uri="{BB962C8B-B14F-4D97-AF65-F5344CB8AC3E}">
        <p14:creationId xmlns:p14="http://schemas.microsoft.com/office/powerpoint/2010/main" val="259599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260350"/>
            <a:ext cx="8569325" cy="1643063"/>
          </a:xfrm>
        </p:spPr>
        <p:txBody>
          <a:bodyPr/>
          <a:lstStyle/>
          <a:p>
            <a:pPr eaLnBrk="1" hangingPunct="1"/>
            <a:r>
              <a:rPr lang="cs-CZ" altLang="cs-CZ" sz="4200" b="1" dirty="0" smtClean="0"/>
              <a:t>Předškolní vzdělávání </a:t>
            </a:r>
            <a:br>
              <a:rPr lang="cs-CZ" altLang="cs-CZ" sz="4200" b="1" dirty="0" smtClean="0"/>
            </a:br>
            <a:r>
              <a:rPr lang="cs-CZ" altLang="cs-CZ" sz="4200" b="1" dirty="0" smtClean="0"/>
              <a:t>(výzkum </a:t>
            </a:r>
            <a:r>
              <a:rPr lang="cs-CZ" altLang="cs-CZ" sz="4200" b="1" dirty="0" err="1" smtClean="0"/>
              <a:t>CLoSE</a:t>
            </a:r>
            <a:r>
              <a:rPr lang="cs-CZ" altLang="cs-CZ" sz="4200" b="1" dirty="0" smtClean="0"/>
              <a:t> 2016, 383 MŠ)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2235200"/>
            <a:ext cx="8424862" cy="3714750"/>
          </a:xfrm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cs-CZ" altLang="cs-CZ" dirty="0" smtClean="0"/>
              <a:t>Služby poskytované jednotlivými mateřskými školami se značně liší: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cs-CZ" altLang="cs-CZ" dirty="0" smtClean="0"/>
              <a:t>Rozdíly v poradenských službách, diagnostice školní zralosti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cs-CZ" altLang="cs-CZ" dirty="0" smtClean="0"/>
              <a:t>Rozdíly v poplatcích: </a:t>
            </a:r>
            <a:endParaRPr lang="en-US" altLang="cs-CZ" dirty="0" smtClean="0"/>
          </a:p>
          <a:p>
            <a:pPr marL="1066800" lvl="1" indent="-609600" eaLnBrk="1" hangingPunct="1">
              <a:lnSpc>
                <a:spcPct val="80000"/>
              </a:lnSpc>
            </a:pPr>
            <a:r>
              <a:rPr lang="cs-CZ" altLang="cs-CZ" dirty="0" smtClean="0"/>
              <a:t>veřejné MŠ ročně od 1 950 Kč do 20 160 Kč</a:t>
            </a:r>
            <a:r>
              <a:rPr lang="en-US" altLang="cs-CZ" dirty="0" smtClean="0"/>
              <a:t>;</a:t>
            </a:r>
            <a:r>
              <a:rPr lang="cs-CZ" altLang="cs-CZ" dirty="0" smtClean="0"/>
              <a:t> </a:t>
            </a:r>
            <a:endParaRPr lang="en-US" altLang="cs-CZ" dirty="0" smtClean="0"/>
          </a:p>
          <a:p>
            <a:pPr marL="1066800" lvl="1" indent="-609600" eaLnBrk="1" hangingPunct="1">
              <a:lnSpc>
                <a:spcPct val="80000"/>
              </a:lnSpc>
            </a:pPr>
            <a:r>
              <a:rPr lang="en-US" altLang="cs-CZ" dirty="0" smtClean="0"/>
              <a:t>m</a:t>
            </a:r>
            <a:r>
              <a:rPr lang="cs-CZ" altLang="cs-CZ" dirty="0" err="1" smtClean="0"/>
              <a:t>ěsíční</a:t>
            </a:r>
            <a:r>
              <a:rPr lang="cs-CZ" altLang="cs-CZ" dirty="0" smtClean="0"/>
              <a:t> </a:t>
            </a:r>
            <a:r>
              <a:rPr lang="cs-CZ" altLang="cs-CZ" dirty="0" err="1" smtClean="0"/>
              <a:t>školkovné</a:t>
            </a:r>
            <a:r>
              <a:rPr lang="cs-CZ" altLang="cs-CZ" dirty="0" smtClean="0"/>
              <a:t> od 0 do 1 200 Kč, průměrná výše je 344 Kč. </a:t>
            </a:r>
            <a:endParaRPr lang="en-US" altLang="cs-CZ" dirty="0" smtClean="0"/>
          </a:p>
          <a:p>
            <a:pPr marL="1066800" lvl="1" indent="-609600" eaLnBrk="1" hangingPunct="1">
              <a:lnSpc>
                <a:spcPct val="80000"/>
              </a:lnSpc>
            </a:pPr>
            <a:r>
              <a:rPr lang="en-US" altLang="cs-CZ" dirty="0" smtClean="0"/>
              <a:t>m</a:t>
            </a:r>
            <a:r>
              <a:rPr lang="cs-CZ" altLang="cs-CZ" dirty="0" err="1" smtClean="0"/>
              <a:t>ěsíční</a:t>
            </a:r>
            <a:r>
              <a:rPr lang="cs-CZ" altLang="cs-CZ" dirty="0" smtClean="0"/>
              <a:t> stravné od 120 Kč do 980 Kč, průměrná výše je 595 Kč.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cs-CZ" altLang="cs-CZ" dirty="0" smtClean="0"/>
              <a:t>Nabídka </a:t>
            </a:r>
            <a:r>
              <a:rPr lang="en-US" altLang="cs-CZ" dirty="0" err="1" smtClean="0"/>
              <a:t>krou</a:t>
            </a:r>
            <a:r>
              <a:rPr lang="cs-CZ" altLang="cs-CZ" dirty="0" err="1" smtClean="0"/>
              <a:t>žků</a:t>
            </a:r>
            <a:r>
              <a:rPr lang="cs-CZ" altLang="cs-CZ" dirty="0" smtClean="0"/>
              <a:t>: 20</a:t>
            </a:r>
            <a:r>
              <a:rPr lang="en-US" altLang="cs-CZ" dirty="0" smtClean="0"/>
              <a:t> % </a:t>
            </a:r>
            <a:r>
              <a:rPr lang="cs-CZ" altLang="cs-CZ" dirty="0" smtClean="0"/>
              <a:t>škol</a:t>
            </a:r>
            <a:r>
              <a:rPr lang="en-US" altLang="cs-CZ" dirty="0" smtClean="0"/>
              <a:t> </a:t>
            </a:r>
            <a:r>
              <a:rPr lang="cs-CZ" altLang="cs-CZ" dirty="0" smtClean="0"/>
              <a:t>poskytuje kroužky zdarma, jinde placené, přičemž ceny se velmi liší.</a:t>
            </a:r>
          </a:p>
        </p:txBody>
      </p:sp>
    </p:spTree>
    <p:extLst>
      <p:ext uri="{BB962C8B-B14F-4D97-AF65-F5344CB8AC3E}">
        <p14:creationId xmlns:p14="http://schemas.microsoft.com/office/powerpoint/2010/main" val="311567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653" y="3146962"/>
            <a:ext cx="10515600" cy="1325563"/>
          </a:xfrm>
        </p:spPr>
        <p:txBody>
          <a:bodyPr/>
          <a:lstStyle/>
          <a:p>
            <a:pPr algn="ctr"/>
            <a:r>
              <a:rPr lang="cs-CZ" dirty="0" smtClean="0"/>
              <a:t>Děkuji za pozornost</a:t>
            </a:r>
            <a:r>
              <a:rPr lang="en-US" dirty="0" smtClean="0"/>
              <a:t>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9232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260350"/>
            <a:ext cx="8569325" cy="1643063"/>
          </a:xfrm>
        </p:spPr>
        <p:txBody>
          <a:bodyPr/>
          <a:lstStyle/>
          <a:p>
            <a:pPr eaLnBrk="1" hangingPunct="1"/>
            <a:r>
              <a:rPr lang="cs-CZ" altLang="cs-CZ" sz="3800" b="1" dirty="0" smtClean="0"/>
              <a:t>Ceny kroužků MŠ (výzkum </a:t>
            </a:r>
            <a:r>
              <a:rPr lang="cs-CZ" altLang="cs-CZ" sz="3800" b="1" dirty="0" err="1" smtClean="0"/>
              <a:t>CLoSE</a:t>
            </a:r>
            <a:r>
              <a:rPr lang="cs-CZ" altLang="cs-CZ" sz="3800" b="1" dirty="0" smtClean="0"/>
              <a:t> 2016, 383 MŠ)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2351088" y="1903413"/>
          <a:ext cx="7561262" cy="4687889"/>
        </p:xfrm>
        <a:graphic>
          <a:graphicData uri="http://schemas.openxmlformats.org/drawingml/2006/table">
            <a:tbl>
              <a:tblPr/>
              <a:tblGrid>
                <a:gridCol w="2628900"/>
                <a:gridCol w="1644650"/>
                <a:gridCol w="1643062"/>
                <a:gridCol w="1644650"/>
              </a:tblGrid>
              <a:tr h="7223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Kroužek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Podíl bezplatných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Průměrná cena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Maximální cena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Angličtina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1 415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Sportovní / cvičení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721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Flétna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445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3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Taneční / hudebně pohybový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936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6 200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Keramika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1 113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Plavání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1 037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Výtvarný / rukodělný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Zpěv / hudební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Logopedický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Rozvoj předškoláků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70 %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3 600 Kč</a:t>
                      </a: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9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690563" y="349250"/>
            <a:ext cx="10944225" cy="1325563"/>
          </a:xfrm>
        </p:spPr>
        <p:txBody>
          <a:bodyPr/>
          <a:lstStyle/>
          <a:p>
            <a:pPr eaLnBrk="1" hangingPunct="1"/>
            <a:r>
              <a:rPr lang="cs-CZ" altLang="cs-CZ" dirty="0" smtClean="0"/>
              <a:t>Přechod z MŠ do ZŠ</a:t>
            </a:r>
            <a:endParaRPr lang="en-US" altLang="cs-CZ" dirty="0" smtClean="0"/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cs-CZ" altLang="cs-CZ" dirty="0" smtClean="0"/>
              <a:t>Tradičně vycházíme z toho, že </a:t>
            </a:r>
          </a:p>
          <a:p>
            <a:pPr eaLnBrk="1" hangingPunct="1">
              <a:defRPr/>
            </a:pPr>
            <a:r>
              <a:rPr lang="cs-CZ" altLang="cs-CZ" dirty="0" smtClean="0"/>
              <a:t>se dítě má přizpůsobit škole, nikoli škola dítěti</a:t>
            </a:r>
          </a:p>
          <a:p>
            <a:pPr eaLnBrk="1" hangingPunct="1">
              <a:defRPr/>
            </a:pPr>
            <a:r>
              <a:rPr lang="cs-CZ" altLang="cs-CZ" dirty="0" smtClean="0"/>
              <a:t>s rozdíly mezi dětmi se nejlépe vyrovnáme tak, že rozdělíme děti do homogenních skupin</a:t>
            </a:r>
          </a:p>
          <a:p>
            <a:pPr eaLnBrk="1" hangingPunct="1">
              <a:defRPr/>
            </a:pPr>
            <a:endParaRPr lang="cs-CZ" altLang="cs-CZ" dirty="0"/>
          </a:p>
          <a:p>
            <a:pPr marL="0" indent="0" eaLnBrk="1" hangingPunct="1">
              <a:buNone/>
              <a:defRPr/>
            </a:pPr>
            <a:r>
              <a:rPr lang="cs-CZ" altLang="cs-CZ" dirty="0" smtClean="0"/>
              <a:t>Důsledky:</a:t>
            </a:r>
          </a:p>
          <a:p>
            <a:pPr>
              <a:defRPr/>
            </a:pPr>
            <a:r>
              <a:rPr lang="cs-CZ" altLang="cs-CZ" dirty="0"/>
              <a:t>v</a:t>
            </a:r>
            <a:r>
              <a:rPr lang="cs-CZ" altLang="cs-CZ" dirty="0" smtClean="0"/>
              <a:t>ysoký podíl odkladů školní docházky </a:t>
            </a:r>
          </a:p>
          <a:p>
            <a:pPr>
              <a:defRPr/>
            </a:pPr>
            <a:r>
              <a:rPr lang="cs-CZ" altLang="cs-CZ" dirty="0"/>
              <a:t>r</a:t>
            </a:r>
            <a:r>
              <a:rPr lang="cs-CZ" altLang="cs-CZ" dirty="0" smtClean="0"/>
              <a:t>elativně vysoký podíl žáků vzdělávaných mimo hlavní vzdělávací proud ve školách pro děti se SVP (v posledních letech nicméně pokles z více než </a:t>
            </a:r>
            <a:r>
              <a:rPr lang="en-US" altLang="cs-CZ" dirty="0" smtClean="0"/>
              <a:t>5 % </a:t>
            </a:r>
            <a:r>
              <a:rPr lang="en-US" altLang="cs-CZ" dirty="0" err="1" smtClean="0"/>
              <a:t>na</a:t>
            </a:r>
            <a:r>
              <a:rPr lang="en-US" altLang="cs-CZ" dirty="0" smtClean="0"/>
              <a:t> </a:t>
            </a:r>
            <a:r>
              <a:rPr lang="cs-CZ" altLang="cs-CZ" dirty="0" smtClean="0"/>
              <a:t>méně než</a:t>
            </a:r>
            <a:r>
              <a:rPr lang="en-US" altLang="cs-CZ" dirty="0" smtClean="0"/>
              <a:t> 3 %</a:t>
            </a:r>
            <a:r>
              <a:rPr lang="cs-CZ" altLang="cs-CZ" dirty="0" smtClean="0"/>
              <a:t>)</a:t>
            </a:r>
            <a:endParaRPr lang="en-US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19598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Vysoká míra odkladů školní docházky</a:t>
            </a:r>
            <a:r>
              <a:rPr lang="en-US" altLang="cs-CZ" dirty="0" smtClean="0"/>
              <a:t> (</a:t>
            </a:r>
            <a:r>
              <a:rPr lang="en-US" altLang="cs-CZ" dirty="0" err="1" smtClean="0"/>
              <a:t>Svobodov</a:t>
            </a:r>
            <a:r>
              <a:rPr lang="cs-CZ" altLang="cs-CZ" dirty="0" smtClean="0"/>
              <a:t>á, 2016)</a:t>
            </a:r>
          </a:p>
        </p:txBody>
      </p:sp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cs-CZ" altLang="cs-CZ" smtClean="0"/>
              <a:t>ČR		</a:t>
            </a:r>
            <a:r>
              <a:rPr lang="en-US" altLang="cs-CZ" smtClean="0"/>
              <a:t>20</a:t>
            </a:r>
            <a:r>
              <a:rPr lang="cs-CZ" altLang="cs-CZ" smtClean="0"/>
              <a:t> </a:t>
            </a:r>
            <a:r>
              <a:rPr lang="en-US" altLang="cs-CZ" smtClean="0"/>
              <a:t>%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cs-CZ" smtClean="0"/>
              <a:t>Slovensko	  8 %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mtClean="0"/>
              <a:t>Německo	  8 </a:t>
            </a:r>
            <a:r>
              <a:rPr lang="en-US" altLang="cs-CZ" smtClean="0"/>
              <a:t>%</a:t>
            </a:r>
            <a:endParaRPr lang="cs-CZ" altLang="cs-CZ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mtClean="0"/>
              <a:t>Belgie		  5 </a:t>
            </a:r>
            <a:r>
              <a:rPr lang="en-US" altLang="cs-CZ" smtClean="0"/>
              <a:t>%</a:t>
            </a:r>
            <a:endParaRPr lang="cs-CZ" altLang="cs-CZ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mtClean="0"/>
              <a:t>Rakousko	  4 </a:t>
            </a:r>
            <a:r>
              <a:rPr lang="en-US" altLang="cs-CZ" smtClean="0"/>
              <a:t>%</a:t>
            </a:r>
            <a:endParaRPr lang="cs-CZ" altLang="cs-CZ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mtClean="0"/>
              <a:t>Estonsko 	  3 </a:t>
            </a:r>
            <a:r>
              <a:rPr lang="en-US" altLang="cs-CZ" smtClean="0"/>
              <a:t>%</a:t>
            </a:r>
            <a:endParaRPr lang="cs-CZ" altLang="cs-CZ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mtClean="0"/>
              <a:t>Švýcarsko	  2 </a:t>
            </a:r>
            <a:r>
              <a:rPr lang="en-US" altLang="cs-CZ" smtClean="0"/>
              <a:t>%</a:t>
            </a:r>
            <a:endParaRPr lang="cs-CZ" altLang="cs-CZ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mtClean="0"/>
              <a:t>Finsko		  2 </a:t>
            </a:r>
            <a:r>
              <a:rPr lang="en-US" altLang="cs-CZ" smtClean="0"/>
              <a:t>%</a:t>
            </a:r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417480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Podíl žáků diagnostikovaných jako žáci se speciálními vzdělávacími potřebami  ve speciálních školách </a:t>
            </a:r>
            <a:r>
              <a:rPr lang="cs-CZ" sz="2400" dirty="0" smtClean="0"/>
              <a:t>(</a:t>
            </a:r>
            <a:r>
              <a:rPr lang="cs-CZ" sz="2400" dirty="0" err="1"/>
              <a:t>European</a:t>
            </a:r>
            <a:r>
              <a:rPr lang="cs-CZ" sz="2400" dirty="0"/>
              <a:t> </a:t>
            </a:r>
            <a:r>
              <a:rPr lang="cs-CZ" sz="2400" dirty="0" err="1"/>
              <a:t>agency</a:t>
            </a:r>
            <a:r>
              <a:rPr lang="cs-CZ" sz="2400" dirty="0"/>
              <a:t> </a:t>
            </a:r>
            <a:r>
              <a:rPr lang="cs-CZ" sz="2400" dirty="0" err="1"/>
              <a:t>statistics</a:t>
            </a:r>
            <a:r>
              <a:rPr lang="cs-CZ" sz="2400" dirty="0"/>
              <a:t> on </a:t>
            </a:r>
            <a:r>
              <a:rPr lang="cs-CZ" sz="2400" dirty="0" err="1"/>
              <a:t>inclusive</a:t>
            </a:r>
            <a:r>
              <a:rPr lang="cs-CZ" sz="2400" dirty="0"/>
              <a:t> </a:t>
            </a:r>
            <a:r>
              <a:rPr lang="cs-CZ" sz="2400" dirty="0" err="1" smtClean="0"/>
              <a:t>education</a:t>
            </a:r>
            <a:r>
              <a:rPr lang="cs-CZ" sz="2400" dirty="0" smtClean="0"/>
              <a:t>, 2016)</a:t>
            </a:r>
            <a:endParaRPr lang="cs-CZ" sz="2400" dirty="0"/>
          </a:p>
        </p:txBody>
      </p:sp>
      <p:graphicFrame>
        <p:nvGraphicFramePr>
          <p:cNvPr id="5" name="Chart 42" descr="Bar chart &#10;Belgium (Flemish Community) 7.98&#10;Croatia 0.34&#10;Cyprus 0.46&#10;Czech Rep 2.84&#10;Denmark 2.03&#10;Estonia 2.78&#10;Finland 0.78&#10;France 0.65&#10;Germany 3.47&#10;Hungary 2.24&#10;Iceland 0.36&#10;Ireland 1.00&#10;Italy 0.03&#10;Latvia 3.35&#10;Lithuania 1.08&#10;Luxembourg 0.84&#10;Malta 0.19&#10;Netherlands 3.31&#10;Norway 0.21&#10;Poland 1.49&#10;Portugal 0.14&#10;Slovakia 3.80&#10;Slovenia 1.84&#10;Spain 0.55&#10;Sweden 0.94&#10;Switzerland 2.03&#10;UK (England) 1.21&#10;UK (N. Ireland) 1.41&#10;UK (Scotland) 0.94&#10;UK (Wales) 0.81&#10;Total average (30 countries) 1.54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801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600" dirty="0" smtClean="0"/>
              <a:t>Volba školy (STEM/MARK 2009, </a:t>
            </a:r>
            <a:r>
              <a:rPr lang="cs-CZ" altLang="cs-CZ" sz="3600" dirty="0" err="1" smtClean="0"/>
              <a:t>CLoSE</a:t>
            </a:r>
            <a:r>
              <a:rPr lang="cs-CZ" altLang="cs-CZ" sz="3600" dirty="0" smtClean="0"/>
              <a:t> 2014)</a:t>
            </a:r>
            <a:endParaRPr lang="en-US" altLang="cs-CZ" sz="36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5450" y="1557338"/>
            <a:ext cx="8321675" cy="4932362"/>
          </a:xfrm>
        </p:spPr>
        <p:txBody>
          <a:bodyPr>
            <a:normAutofit/>
          </a:bodyPr>
          <a:lstStyle/>
          <a:p>
            <a:pPr eaLnBrk="1" hangingPunct="1"/>
            <a:endParaRPr lang="en-US" altLang="cs-CZ" sz="2600" dirty="0" smtClean="0"/>
          </a:p>
          <a:p>
            <a:pPr eaLnBrk="1" hangingPunct="1"/>
            <a:r>
              <a:rPr lang="cs-CZ" altLang="cs-CZ" sz="2600" dirty="0" smtClean="0"/>
              <a:t>Možnost výběru školy je rodiči univerzálně ceněna </a:t>
            </a:r>
            <a:endParaRPr lang="cs-CZ" altLang="cs-CZ" sz="2600" dirty="0"/>
          </a:p>
          <a:p>
            <a:pPr eaLnBrk="1" hangingPunct="1"/>
            <a:r>
              <a:rPr lang="cs-CZ" altLang="cs-CZ" sz="2600" dirty="0" smtClean="0"/>
              <a:t>Podíl rodičů, kteří vybírají školu pro své dítě, se stále zvyšuje (v r. 2009 45 </a:t>
            </a:r>
            <a:r>
              <a:rPr lang="en-US" altLang="cs-CZ" sz="2600" dirty="0" smtClean="0"/>
              <a:t>% </a:t>
            </a:r>
            <a:r>
              <a:rPr lang="en-US" altLang="cs-CZ" sz="2600" dirty="0" err="1" smtClean="0"/>
              <a:t>rodi</a:t>
            </a:r>
            <a:r>
              <a:rPr lang="cs-CZ" altLang="cs-CZ" sz="2600" dirty="0" err="1" smtClean="0"/>
              <a:t>čů</a:t>
            </a:r>
            <a:r>
              <a:rPr lang="cs-CZ" altLang="cs-CZ" sz="2600" dirty="0" smtClean="0"/>
              <a:t>, </a:t>
            </a:r>
            <a:r>
              <a:rPr lang="en-US" altLang="cs-CZ" sz="2600" dirty="0" smtClean="0"/>
              <a:t>2014</a:t>
            </a:r>
            <a:r>
              <a:rPr lang="cs-CZ" altLang="cs-CZ" sz="2600" dirty="0" smtClean="0"/>
              <a:t> 66 </a:t>
            </a:r>
            <a:r>
              <a:rPr lang="en-US" altLang="cs-CZ" sz="2600" dirty="0" smtClean="0"/>
              <a:t>%)</a:t>
            </a:r>
            <a:endParaRPr lang="cs-CZ" altLang="cs-CZ" sz="2600" dirty="0" smtClean="0"/>
          </a:p>
          <a:p>
            <a:pPr eaLnBrk="1" hangingPunct="1"/>
            <a:r>
              <a:rPr lang="cs-CZ" altLang="cs-CZ" sz="2600" dirty="0" smtClean="0"/>
              <a:t>Pro rozhodování o volbě školy jsou důležité:</a:t>
            </a:r>
          </a:p>
          <a:p>
            <a:pPr lvl="1"/>
            <a:r>
              <a:rPr lang="cs-CZ" altLang="cs-CZ" sz="2200" dirty="0" smtClean="0"/>
              <a:t>Dostupnost více škol</a:t>
            </a:r>
          </a:p>
          <a:p>
            <a:pPr lvl="1"/>
            <a:r>
              <a:rPr lang="cs-CZ" altLang="cs-CZ" sz="2200" dirty="0" smtClean="0"/>
              <a:t>Maturitní vzdělání rodičů</a:t>
            </a:r>
            <a:endParaRPr lang="en-US" altLang="cs-CZ" sz="2200" dirty="0" smtClean="0"/>
          </a:p>
          <a:p>
            <a:r>
              <a:rPr lang="en-US" altLang="cs-CZ" sz="2600" dirty="0" smtClean="0"/>
              <a:t>S </a:t>
            </a:r>
            <a:r>
              <a:rPr lang="en-US" altLang="cs-CZ" sz="2600" dirty="0" err="1" smtClean="0"/>
              <a:t>volbou</a:t>
            </a:r>
            <a:r>
              <a:rPr lang="en-US" altLang="cs-CZ" sz="2600" dirty="0" smtClean="0"/>
              <a:t> </a:t>
            </a:r>
            <a:r>
              <a:rPr lang="cs-CZ" altLang="cs-CZ" sz="2600" dirty="0" smtClean="0"/>
              <a:t>výběrové školy ve městech jsou nově spojovány další odklady (přípravné třídy pro děti narozené v létě)</a:t>
            </a:r>
            <a:endParaRPr lang="en-US" altLang="cs-CZ" sz="2200" dirty="0"/>
          </a:p>
          <a:p>
            <a:pPr lvl="1"/>
            <a:endParaRPr lang="en-US" altLang="cs-CZ" sz="2200" dirty="0"/>
          </a:p>
          <a:p>
            <a:pPr lvl="1"/>
            <a:endParaRPr lang="cs-CZ" altLang="cs-CZ" sz="2200" dirty="0" smtClean="0"/>
          </a:p>
          <a:p>
            <a:pPr marL="457200" lvl="1" indent="0">
              <a:buNone/>
            </a:pPr>
            <a:endParaRPr lang="cs-CZ" altLang="cs-CZ" sz="2200" dirty="0" smtClean="0"/>
          </a:p>
        </p:txBody>
      </p:sp>
    </p:spTree>
    <p:extLst>
      <p:ext uri="{BB962C8B-B14F-4D97-AF65-F5344CB8AC3E}">
        <p14:creationId xmlns:p14="http://schemas.microsoft.com/office/powerpoint/2010/main" val="24363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260350"/>
            <a:ext cx="8569325" cy="1643063"/>
          </a:xfrm>
        </p:spPr>
        <p:txBody>
          <a:bodyPr/>
          <a:lstStyle/>
          <a:p>
            <a:pPr eaLnBrk="1" hangingPunct="1"/>
            <a:r>
              <a:rPr lang="cs-CZ" altLang="cs-CZ" sz="4200" b="1" dirty="0" smtClean="0"/>
              <a:t>1. Stupeň ZŠ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2235199"/>
            <a:ext cx="8424862" cy="3830749"/>
          </a:xfrm>
        </p:spPr>
        <p:txBody>
          <a:bodyPr>
            <a:normAutofit fontScale="85000" lnSpcReduction="10000"/>
          </a:bodyPr>
          <a:lstStyle/>
          <a:p>
            <a:pPr marL="609600" indent="-609600" eaLnBrk="1" hangingPunct="1">
              <a:lnSpc>
                <a:spcPct val="80000"/>
              </a:lnSpc>
            </a:pPr>
            <a:r>
              <a:rPr lang="cs-CZ" altLang="cs-CZ" dirty="0" smtClean="0"/>
              <a:t>Situace je velmi nepřehledná, výzkumná data chybí</a:t>
            </a:r>
          </a:p>
          <a:p>
            <a:pPr marL="609600" indent="-609600">
              <a:lnSpc>
                <a:spcPct val="80000"/>
              </a:lnSpc>
            </a:pPr>
            <a:r>
              <a:rPr lang="cs-CZ" altLang="cs-CZ" dirty="0" smtClean="0"/>
              <a:t>Roste počet soukromých základních škol (z 2,</a:t>
            </a:r>
            <a:r>
              <a:rPr lang="en-US" altLang="cs-CZ" dirty="0" smtClean="0"/>
              <a:t>1 % </a:t>
            </a:r>
            <a:r>
              <a:rPr lang="cs-CZ" altLang="cs-CZ" dirty="0" smtClean="0"/>
              <a:t>v r. 2010/11 na 4,3 </a:t>
            </a:r>
            <a:r>
              <a:rPr lang="en-US" altLang="cs-CZ" dirty="0" smtClean="0"/>
              <a:t>% </a:t>
            </a:r>
            <a:r>
              <a:rPr lang="cs-CZ" altLang="cs-CZ" dirty="0" smtClean="0"/>
              <a:t> v r. 2016/17, navštěvuje pouze 1,4</a:t>
            </a:r>
            <a:r>
              <a:rPr lang="en-US" altLang="cs-CZ" dirty="0" smtClean="0"/>
              <a:t>% </a:t>
            </a:r>
            <a:r>
              <a:rPr lang="cs-CZ" altLang="cs-CZ" dirty="0" smtClean="0"/>
              <a:t> žáků) – máme ve statistikách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cs-CZ" altLang="cs-CZ" dirty="0" smtClean="0"/>
              <a:t>Zdá se, že roste též počet výběrových tříd ve veřejných školách (třídy pro nadané, bilingvní výuka, </a:t>
            </a:r>
            <a:r>
              <a:rPr lang="cs-CZ" altLang="cs-CZ" dirty="0" err="1" smtClean="0"/>
              <a:t>Montessori</a:t>
            </a:r>
            <a:r>
              <a:rPr lang="cs-CZ" altLang="cs-CZ" dirty="0" smtClean="0"/>
              <a:t> třídy, třídy s rodilým mluvčím,….) – nemáme ve statistikách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cs-CZ" altLang="cs-CZ" dirty="0" smtClean="0"/>
              <a:t>Ve většině výběrových tříd ve veřejných školách se vybírají poplatky, třídy často organizuje externí subjekt (viz níže)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cs-CZ" altLang="cs-CZ" dirty="0" smtClean="0"/>
              <a:t>Za poplatky se mnohdy nabízejí služby, které by měly být přirozenou součástí povinného vzdělávání (např. komunikace s rodiči, osobnostní a sociální vzdělávání apod.)</a:t>
            </a:r>
          </a:p>
        </p:txBody>
      </p:sp>
    </p:spTree>
    <p:extLst>
      <p:ext uri="{BB962C8B-B14F-4D97-AF65-F5344CB8AC3E}">
        <p14:creationId xmlns:p14="http://schemas.microsoft.com/office/powerpoint/2010/main" val="163539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75644" y="260350"/>
            <a:ext cx="9141531" cy="1643063"/>
          </a:xfrm>
        </p:spPr>
        <p:txBody>
          <a:bodyPr>
            <a:normAutofit/>
          </a:bodyPr>
          <a:lstStyle/>
          <a:p>
            <a:r>
              <a:rPr lang="cs-CZ" sz="4000" dirty="0"/>
              <a:t>Svět </a:t>
            </a:r>
            <a:r>
              <a:rPr lang="cs-CZ" sz="4000" dirty="0" smtClean="0"/>
              <a:t>vzdělání (výběrové třídy na ZŠ), 1500 Kč/</a:t>
            </a:r>
            <a:r>
              <a:rPr lang="cs-CZ" sz="4000" dirty="0" err="1" smtClean="0"/>
              <a:t>měs</a:t>
            </a:r>
            <a:r>
              <a:rPr lang="cs-CZ" sz="4000" dirty="0"/>
              <a:t>. (https://svetvzdelani.webnode.cz</a:t>
            </a:r>
            <a:r>
              <a:rPr lang="cs-CZ" sz="4000" dirty="0" smtClean="0"/>
              <a:t>/)</a:t>
            </a:r>
            <a:endParaRPr lang="cs-CZ" altLang="cs-CZ" sz="4200" b="1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2235200"/>
            <a:ext cx="8424862" cy="3714750"/>
          </a:xfrm>
        </p:spPr>
        <p:txBody>
          <a:bodyPr>
            <a:normAutofit lnSpcReduction="10000"/>
          </a:bodyPr>
          <a:lstStyle/>
          <a:p>
            <a:pPr lvl="0"/>
            <a:r>
              <a:rPr lang="cs-CZ" dirty="0" smtClean="0"/>
              <a:t>atmosféra </a:t>
            </a:r>
            <a:r>
              <a:rPr lang="cs-CZ" dirty="0"/>
              <a:t>vzájemného respektu a partnerství mezi učiteli a rodiči</a:t>
            </a:r>
            <a:endParaRPr lang="cs-CZ" u="none" strike="noStrike" dirty="0" smtClean="0">
              <a:effectLst/>
            </a:endParaRPr>
          </a:p>
          <a:p>
            <a:pPr lvl="0"/>
            <a:r>
              <a:rPr lang="cs-CZ" dirty="0" smtClean="0"/>
              <a:t>výuka </a:t>
            </a:r>
            <a:r>
              <a:rPr lang="cs-CZ" dirty="0"/>
              <a:t>matematiky Hejného metodou včetně úvodního školení pro rodiče</a:t>
            </a:r>
            <a:endParaRPr lang="cs-CZ" u="none" strike="noStrike" dirty="0" smtClean="0">
              <a:effectLst/>
            </a:endParaRPr>
          </a:p>
          <a:p>
            <a:pPr lvl="0"/>
            <a:r>
              <a:rPr lang="cs-CZ" dirty="0" smtClean="0"/>
              <a:t>příprava </a:t>
            </a:r>
            <a:r>
              <a:rPr lang="cs-CZ" dirty="0"/>
              <a:t>ke Cambridgeským zkouškám a </a:t>
            </a:r>
            <a:r>
              <a:rPr lang="cs-CZ" dirty="0" smtClean="0"/>
              <a:t>konverzace </a:t>
            </a:r>
            <a:r>
              <a:rPr lang="cs-CZ" dirty="0"/>
              <a:t>s rodilými mluvčími</a:t>
            </a:r>
            <a:endParaRPr lang="cs-CZ" u="none" strike="noStrike" dirty="0" smtClean="0">
              <a:effectLst/>
            </a:endParaRPr>
          </a:p>
          <a:p>
            <a:pPr lvl="0"/>
            <a:r>
              <a:rPr lang="cs-CZ" dirty="0"/>
              <a:t>půlené hodiny M (2x týdně) a ČJ (1x týdně)</a:t>
            </a:r>
            <a:endParaRPr lang="cs-CZ" u="none" strike="noStrike" dirty="0" smtClean="0">
              <a:effectLst/>
            </a:endParaRPr>
          </a:p>
          <a:p>
            <a:pPr lvl="0"/>
            <a:r>
              <a:rPr lang="cs-CZ" dirty="0"/>
              <a:t>hodiny osobnostního a psychologického rozvoje (nad rámec vyučování)</a:t>
            </a:r>
            <a:endParaRPr lang="cs-CZ" u="none" strike="noStrik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0968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1429</TotalTime>
  <Words>978</Words>
  <Application>Microsoft Office PowerPoint</Application>
  <PresentationFormat>Širokoúhlá obrazovka</PresentationFormat>
  <Paragraphs>127</Paragraphs>
  <Slides>20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Motiv Office</vt:lpstr>
      <vt:lpstr>Chart</vt:lpstr>
      <vt:lpstr>Nerovnosti v předškolním a povinném a středním vzdělávání v ČR</vt:lpstr>
      <vt:lpstr>Předškolní vzdělávání  (výzkum CLoSE 2016, 383 MŠ)</vt:lpstr>
      <vt:lpstr>Ceny kroužků MŠ (výzkum CLoSE 2016, 383 MŠ)</vt:lpstr>
      <vt:lpstr>Přechod z MŠ do ZŠ</vt:lpstr>
      <vt:lpstr>Vysoká míra odkladů školní docházky (Svobodová, 2016)</vt:lpstr>
      <vt:lpstr>Podíl žáků diagnostikovaných jako žáci se speciálními vzdělávacími potřebami  ve speciálních školách (European agency statistics on inclusive education, 2016)</vt:lpstr>
      <vt:lpstr>Volba školy (STEM/MARK 2009, CLoSE 2014)</vt:lpstr>
      <vt:lpstr>1. Stupeň ZŠ</vt:lpstr>
      <vt:lpstr>Svět vzdělání (výběrové třídy na ZŠ), 1500 Kč/měs. (https://svetvzdelani.webnode.cz/)</vt:lpstr>
      <vt:lpstr>Charakteristiky dobré školy z pohledu rodičů (CLoSE 2014)</vt:lpstr>
      <vt:lpstr>1. Stupeň ZŠ – i další způsoby diferenciace</vt:lpstr>
      <vt:lpstr>Druhý stupeň PV - V mezinárodním srovnání jedna z nejsilnějších souvislostí mezi výsledky žáků a rodinným zázemím na úrovni školy  (Přírůstek skóru ve čtenářském testu s jednotkovým nárůstem indexu rodinného zázemí na úrovni žáka a na úrovni školy – PISA 2012)</vt:lpstr>
      <vt:lpstr>Diferenciace na 2. stupni povinného vzdělávání</vt:lpstr>
      <vt:lpstr>Přechod na střední školu (CLoSE 2016)</vt:lpstr>
      <vt:lpstr>Žáci se do programů středního vzdělávání rozdělují podle rodinného zázemí (výsledek školy v matematice v závislosti na průměrném socioekonomickém statusu žáků školy)</vt:lpstr>
      <vt:lpstr>V ČR jsou velké rozdíly mezi kraji ve vzdělanostním složení dospělého obyvatelstva (SLBD 2011)</vt:lpstr>
      <vt:lpstr>V ČR jsou velké rozdíly mezi kraji ve vzdělávacích výsledcích žáků na konci povinného vzdělávání (PISA 2015)</vt:lpstr>
      <vt:lpstr>Postoje společnosti k diferenciaci</vt:lpstr>
      <vt:lpstr>Zahraniční výzkumy ukazují, že na diferenciaci vždy doplácejí žáci v nevýběrových školách a třídách (= neplatí, že výuka v homogenních skupinách je efektivnější pro všechny žáky)</vt:lpstr>
      <vt:lpstr>Děkuji za pozornost!</vt:lpstr>
    </vt:vector>
  </TitlesOfParts>
  <Company>UK Pedf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Strakova</dc:creator>
  <cp:lastModifiedBy>Strakova</cp:lastModifiedBy>
  <cp:revision>98</cp:revision>
  <cp:lastPrinted>2019-06-04T06:14:07Z</cp:lastPrinted>
  <dcterms:created xsi:type="dcterms:W3CDTF">2018-04-15T10:39:15Z</dcterms:created>
  <dcterms:modified xsi:type="dcterms:W3CDTF">2019-06-05T10:24:53Z</dcterms:modified>
</cp:coreProperties>
</file>